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320" r:id="rId4"/>
    <p:sldId id="282" r:id="rId5"/>
    <p:sldId id="283" r:id="rId6"/>
    <p:sldId id="284" r:id="rId7"/>
    <p:sldId id="266" r:id="rId8"/>
    <p:sldId id="292" r:id="rId9"/>
    <p:sldId id="280" r:id="rId10"/>
    <p:sldId id="293" r:id="rId11"/>
    <p:sldId id="258" r:id="rId12"/>
    <p:sldId id="259" r:id="rId13"/>
    <p:sldId id="260" r:id="rId14"/>
    <p:sldId id="261" r:id="rId15"/>
    <p:sldId id="304" r:id="rId16"/>
    <p:sldId id="318" r:id="rId17"/>
    <p:sldId id="281" r:id="rId18"/>
    <p:sldId id="316" r:id="rId19"/>
    <p:sldId id="286" r:id="rId20"/>
    <p:sldId id="317" r:id="rId21"/>
    <p:sldId id="287" r:id="rId22"/>
    <p:sldId id="288" r:id="rId23"/>
    <p:sldId id="289" r:id="rId24"/>
    <p:sldId id="290" r:id="rId25"/>
    <p:sldId id="291" r:id="rId26"/>
    <p:sldId id="294" r:id="rId27"/>
    <p:sldId id="295" r:id="rId28"/>
    <p:sldId id="307" r:id="rId29"/>
    <p:sldId id="296" r:id="rId30"/>
    <p:sldId id="315" r:id="rId31"/>
    <p:sldId id="308" r:id="rId32"/>
    <p:sldId id="297" r:id="rId33"/>
    <p:sldId id="309" r:id="rId34"/>
    <p:sldId id="314" r:id="rId35"/>
    <p:sldId id="298" r:id="rId36"/>
    <p:sldId id="310" r:id="rId37"/>
    <p:sldId id="305" r:id="rId38"/>
    <p:sldId id="299" r:id="rId39"/>
    <p:sldId id="311" r:id="rId40"/>
    <p:sldId id="300" r:id="rId41"/>
    <p:sldId id="312" r:id="rId42"/>
    <p:sldId id="302" r:id="rId43"/>
    <p:sldId id="313" r:id="rId44"/>
    <p:sldId id="301" r:id="rId45"/>
    <p:sldId id="303" r:id="rId46"/>
    <p:sldId id="306" r:id="rId47"/>
    <p:sldId id="31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F6F2-927E-42F8-9192-97B8C3228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5F0D2-6148-4F06-B7A7-F6F9E231B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8FBFA-8B8D-4F7B-A568-ECC555F0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2CFA-EC18-41EE-8A45-D33B25A74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D4E8F-57CE-4846-B1F8-F24A43EC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1170-F74A-44E6-B719-4E2CF656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48F3B-6329-4407-8DB7-3B616832F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D1DC0-C417-44C6-8DE2-028AE2E9F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5C421-674F-4C57-87AA-8A73560A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EF9C7-8F5C-4D27-8ACD-5E51F272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2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302957-A61C-47E6-9659-603A21F9C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30E11-1EBE-42B0-B996-9D7292D50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A6AB5-B916-4FBA-9C86-5C0EB9EE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A0F21-C279-4A3B-BE45-0B225DE5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69F2-FE96-469D-9C9C-66044C40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A829-AB76-4CF5-A21A-3D06C385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6A6B-F12F-4200-A874-0DA677E8B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3B7F7-1789-4570-8B18-C65E5E0E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24FC1-D84F-45EA-BA3D-DC7F87F9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B1F91-8A08-4831-A357-430ED005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5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261F-C4D1-477C-9F09-B1630EF5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62B68-F8F3-46E1-B54F-93642C85A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F0BA2-6BE7-432F-A3D0-579F8D0A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AED21-15B0-411C-A1AC-30872659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ED16F-4879-4A91-A98E-3FECCF42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0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301F-19F6-42E2-8A09-FF723D72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CEF4F-5969-4A3D-A7AD-6E93AC86F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5FC25-F726-459D-8DF9-021FDEFCF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13DA3-A702-4CD1-914B-EC28AC9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23E31-CEAD-4F59-BF15-D4FF80A5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907D6-54E5-4594-ACE9-0E8A8B80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6C72-8611-4C2F-82C6-5AB7F8C6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C65AD-2E9C-440D-A5EA-9C74D3BBB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EB949-93E3-4360-A43A-6AB154BEB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B246A-22CE-4611-BFF4-4FB3F238A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39C36-7CD9-4353-9B8E-FA8DAE6AC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7E093-1ACD-449A-8C13-E2E3D0FD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D9683-5B0B-4E7F-A14E-B070D0DB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5709-F705-415F-807C-B27ECD3C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84F5-97C2-4C55-919D-F03BB192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821B3-8D8C-417F-8399-622C495AB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B77C1-DBA4-4BAB-97B7-65DC0DB6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1098C-58C6-4FA4-9077-25560163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4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50E36-9DEE-4927-8194-1BC4AC8C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FC5C3-21A2-46BB-BBE4-E655EC94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128D6-8D8A-43C7-853E-747FE66F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AE4B-207B-49AA-89FF-20D0CF7D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96A5D-9CD9-480E-817C-56DCB1A3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17181-B2A4-48B0-BC78-EE4A45341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0C50C-8CFC-4039-AF79-17097B64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11DEF-5AB8-4AC5-99B5-CE1C7C19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CFAE2-B184-4B1F-95FE-2A4524E3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0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948E-64CB-4CEB-A412-949AC665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0CFFC-607B-45F7-8C36-1AA3F91FC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7F662-5BCF-40AA-A2F5-A7E43E41B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69D58-4EF8-440F-B029-D3B7B7B8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81055-6359-4C23-A4DF-0C2ABE5A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F9A12-A1B5-4AED-86FA-A828C63D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84407-163E-4509-9475-9EE9CA45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9CB03-B093-4725-946F-1F0CD05D5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DBE2-2FE0-46A5-ADB5-7733CD417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C8FC-7CF5-47A0-975A-C6C8A7AA3F66}" type="datetimeFigureOut">
              <a:rPr lang="en-US" smtClean="0"/>
              <a:t>3/18/2022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B7BD-76F8-4845-A616-076DFFCD2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EEDEA-8AAF-475E-8C74-FAD848F85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7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lasrobot.com/cara-install-usb-driver-ch340g-ch340-untuk-arduino" TargetMode="External"/><Relationship Id="rId2" Type="http://schemas.openxmlformats.org/officeDocument/2006/relationships/hyperlink" Target="https://exploreembedded.com/wiki/Cp2102_Usb-to-Serial_Driver_Installati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installing-the-esp32-board-in-arduino-ide-windows-instruction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jpe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4.jpe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AADE-F468-4DB5-8636-B805864D6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12"/>
            <a:ext cx="9144000" cy="804911"/>
          </a:xfrm>
        </p:spPr>
        <p:txBody>
          <a:bodyPr>
            <a:noAutofit/>
          </a:bodyPr>
          <a:lstStyle/>
          <a:p>
            <a:r>
              <a:rPr lang="en-US" sz="4000" dirty="0"/>
              <a:t>Welcome to IoT World for SMKDT STUDENT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B892-BA95-423A-B523-CD45E6EF8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48" y="1308295"/>
            <a:ext cx="8721969" cy="513470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Content :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What is IoT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What is </a:t>
            </a:r>
            <a:r>
              <a:rPr lang="en-US" dirty="0" err="1"/>
              <a:t>Blynk</a:t>
            </a:r>
            <a:r>
              <a:rPr lang="en-US" dirty="0"/>
              <a:t> app and Arduino IDE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Installing </a:t>
            </a:r>
            <a:r>
              <a:rPr lang="en-US" dirty="0" err="1"/>
              <a:t>Blynk</a:t>
            </a:r>
            <a:r>
              <a:rPr lang="en-US" dirty="0"/>
              <a:t> app and Arduino IDE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Installing ESP32 library and </a:t>
            </a:r>
            <a:r>
              <a:rPr lang="en-US" dirty="0" err="1"/>
              <a:t>blynk</a:t>
            </a:r>
            <a:r>
              <a:rPr lang="en-US" dirty="0"/>
              <a:t> on Arduino IDE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Checking ESP32 work or not using blink code and how to upload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C++ Arduino IDE programming‘s rules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Basic Instruction (analog &amp; digital </a:t>
            </a:r>
            <a:r>
              <a:rPr lang="en-US" dirty="0" err="1"/>
              <a:t>read&amp;write</a:t>
            </a:r>
            <a:r>
              <a:rPr lang="en-US" dirty="0"/>
              <a:t>)</a:t>
            </a:r>
          </a:p>
          <a:p>
            <a:pPr marL="342900" indent="-342900" algn="just">
              <a:buFontTx/>
              <a:buChar char="-"/>
            </a:pPr>
            <a:r>
              <a:rPr lang="en-US" dirty="0" err="1"/>
              <a:t>Blynk</a:t>
            </a:r>
            <a:r>
              <a:rPr lang="en-US" dirty="0"/>
              <a:t> integration code (turn on off lamp from android)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SMKDT’s IoT Expo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Sundanese Jarvis (</a:t>
            </a:r>
            <a:r>
              <a:rPr lang="en-US" dirty="0" err="1"/>
              <a:t>ardumeka</a:t>
            </a:r>
            <a:r>
              <a:rPr lang="en-US" dirty="0"/>
              <a:t> founder’s expo)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25E86-DCC7-4308-AA55-E1223605D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8"/>
          <a:stretch/>
        </p:blipFill>
        <p:spPr>
          <a:xfrm>
            <a:off x="9087729" y="3721987"/>
            <a:ext cx="3073910" cy="2184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03297-3EC9-4565-8721-D62D7EEF0250}"/>
              </a:ext>
            </a:extLst>
          </p:cNvPr>
          <p:cNvSpPr txBox="1"/>
          <p:nvPr/>
        </p:nvSpPr>
        <p:spPr>
          <a:xfrm>
            <a:off x="6241774" y="5906534"/>
            <a:ext cx="5919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Speaker : Muhammad </a:t>
            </a:r>
            <a:r>
              <a:rPr lang="en-US" dirty="0" err="1"/>
              <a:t>Husni</a:t>
            </a:r>
            <a:r>
              <a:rPr lang="en-US" dirty="0"/>
              <a:t>, S. Pd</a:t>
            </a:r>
          </a:p>
          <a:p>
            <a:pPr algn="r"/>
            <a:r>
              <a:rPr lang="en-US" dirty="0"/>
              <a:t>Python Programmer</a:t>
            </a:r>
          </a:p>
          <a:p>
            <a:pPr algn="r"/>
            <a:r>
              <a:rPr lang="en-US" dirty="0"/>
              <a:t>Alumni SMKDT Angkatan 4 (Geist In </a:t>
            </a:r>
            <a:r>
              <a:rPr lang="en-US" dirty="0" err="1"/>
              <a:t>Vier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87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D5B44-1F41-4C9B-87AA-E7661833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-41031"/>
            <a:ext cx="6899031" cy="68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6403-FC4B-4BF4-B5DA-D2523460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</a:t>
            </a:r>
          </a:p>
        </p:txBody>
      </p:sp>
      <p:pic>
        <p:nvPicPr>
          <p:cNvPr id="1026" name="Picture 2" descr="Internet of Things: Solusi Digital Dalam Satu Genggaman - #DigitalBisa">
            <a:extLst>
              <a:ext uri="{FF2B5EF4-FFF2-40B4-BE49-F238E27FC236}">
                <a16:creationId xmlns:a16="http://schemas.microsoft.com/office/drawing/2014/main" id="{0920598B-00F6-4EBD-9D37-06CD6EF8E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9" y="2041122"/>
            <a:ext cx="4656554" cy="23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AD538E-051D-43C4-9996-6890F488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63" y="1825625"/>
            <a:ext cx="6547337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3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D769-0394-4F6F-A48E-19AC50E0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Blynk</a:t>
            </a:r>
            <a:r>
              <a:rPr lang="en-US" dirty="0"/>
              <a:t> app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5167-B364-46F9-B238-5E525550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836" y="1825625"/>
            <a:ext cx="536096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to </a:t>
            </a:r>
            <a:r>
              <a:rPr lang="en-US" dirty="0" err="1"/>
              <a:t>playstore</a:t>
            </a:r>
            <a:r>
              <a:rPr lang="en-US" dirty="0"/>
              <a:t>, search </a:t>
            </a:r>
            <a:r>
              <a:rPr lang="en-US" dirty="0" err="1"/>
              <a:t>blynk</a:t>
            </a:r>
            <a:r>
              <a:rPr lang="en-US" dirty="0"/>
              <a:t> IoT, install </a:t>
            </a:r>
            <a:r>
              <a:rPr lang="en-US" dirty="0" err="1"/>
              <a:t>Blynk</a:t>
            </a:r>
            <a:r>
              <a:rPr lang="en-US" dirty="0"/>
              <a:t> legacy</a:t>
            </a:r>
          </a:p>
        </p:txBody>
      </p:sp>
      <p:pic>
        <p:nvPicPr>
          <p:cNvPr id="2050" name="Picture 2" descr="Blynk - IoT | Best IoT Platform - IoT Starters">
            <a:extLst>
              <a:ext uri="{FF2B5EF4-FFF2-40B4-BE49-F238E27FC236}">
                <a16:creationId xmlns:a16="http://schemas.microsoft.com/office/drawing/2014/main" id="{9339CBCD-14A7-41BA-B8FB-BA966732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81" y="1825625"/>
            <a:ext cx="4721346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2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D769-0394-4F6F-A48E-19AC50E0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5167-B364-46F9-B238-5E525550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79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https://www.arduino.cc/en/software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F3EED-A9AF-4CB3-873E-38948D14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940"/>
            <a:ext cx="6977575" cy="3922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7685C-7AC9-477A-93C3-B1DB40D6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930" y="675249"/>
            <a:ext cx="4620218" cy="58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F68F-ACE8-4DD3-83E8-F3892BE8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COM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7A13-1264-406D-BC3F-3A92910C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CP2102  (</a:t>
            </a:r>
            <a:r>
              <a:rPr lang="en-US" dirty="0">
                <a:hlinkClick r:id="rId2"/>
              </a:rPr>
              <a:t>https://exploreembedded.com/wiki/Cp2102_Usb-to-Serial_Driver_Installation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Install CH340 (</a:t>
            </a:r>
            <a:r>
              <a:rPr lang="en-US" dirty="0">
                <a:hlinkClick r:id="rId3"/>
              </a:rPr>
              <a:t>https://kelasrobot.com/cara-install-usb-driver-ch340g-ch340-untuk-arduino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66637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928E-A569-4C06-B772-9B3B1EE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ESP32 board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133C5-A811-4F3A-9A5D-53ABD4DE4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https://randomnerdtutorials.com/installing-the-esp32-board-in-arduino-ide-windows-instructions/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Json file :  </a:t>
            </a:r>
            <a:r>
              <a:rPr lang="en-US" dirty="0">
                <a:solidFill>
                  <a:schemeClr val="accent1"/>
                </a:solidFill>
              </a:rPr>
              <a:t>https://dl.espressif.com/dl/package_esp32_index.json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1F30-2B2E-481A-8980-13A38E81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Blynk</a:t>
            </a:r>
            <a:r>
              <a:rPr lang="en-US" dirty="0"/>
              <a:t> library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56F5A-4336-4F0A-8E4C-27C24C2BA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problem solving : https://kelasrobot.com/solved-cara-mengatasi-error-login-timeout-blynk/</a:t>
            </a:r>
          </a:p>
        </p:txBody>
      </p:sp>
    </p:spTree>
    <p:extLst>
      <p:ext uri="{BB962C8B-B14F-4D97-AF65-F5344CB8AC3E}">
        <p14:creationId xmlns:p14="http://schemas.microsoft.com/office/powerpoint/2010/main" val="94525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F3CF-3B17-424A-861F-3A1AEE22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Instruction (analog &amp; digital </a:t>
            </a:r>
            <a:r>
              <a:rPr lang="en-US" dirty="0" err="1"/>
              <a:t>read&amp;write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3208-D299-4BDF-A698-8FA2168DF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Analog read : read 0-3.3 volt (ESP32), read 0-5 volt (Arduino nano/mega/</a:t>
            </a:r>
            <a:r>
              <a:rPr lang="en-US" dirty="0" err="1"/>
              <a:t>uno</a:t>
            </a:r>
            <a:r>
              <a:rPr lang="en-US" dirty="0"/>
              <a:t>)</a:t>
            </a:r>
          </a:p>
          <a:p>
            <a:r>
              <a:rPr lang="en-US" dirty="0"/>
              <a:t>Analog Write : give 0-3.3 volt (ESP32, give 0-5 volt (Arduino nano/mega/</a:t>
            </a:r>
            <a:r>
              <a:rPr lang="en-US" dirty="0" err="1"/>
              <a:t>uno</a:t>
            </a:r>
            <a:r>
              <a:rPr lang="en-US" dirty="0"/>
              <a:t>)</a:t>
            </a:r>
          </a:p>
          <a:p>
            <a:r>
              <a:rPr lang="en-US" dirty="0"/>
              <a:t>Digital read : read 0 AND 3.3 volt (ESP32), read 0 AND 5 volt (Arduino nano/mega/</a:t>
            </a:r>
            <a:r>
              <a:rPr lang="en-US" dirty="0" err="1"/>
              <a:t>uno</a:t>
            </a:r>
            <a:r>
              <a:rPr lang="en-US" dirty="0"/>
              <a:t>)</a:t>
            </a:r>
          </a:p>
          <a:p>
            <a:r>
              <a:rPr lang="en-US" dirty="0"/>
              <a:t>Digital Write : give 0 AND 3.3 volt (ESP32, give 0 AND 5 volt (Arduino nano/mega/</a:t>
            </a:r>
            <a:r>
              <a:rPr lang="en-US" dirty="0" err="1"/>
              <a:t>uno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1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32 DevKit ESP32-WROOM GPIO Pinout | Circuits4you.com">
            <a:extLst>
              <a:ext uri="{FF2B5EF4-FFF2-40B4-BE49-F238E27FC236}">
                <a16:creationId xmlns:a16="http://schemas.microsoft.com/office/drawing/2014/main" id="{E897F421-2F96-4761-8759-5A591A146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56" y="1045406"/>
            <a:ext cx="8104287" cy="50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1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C5A1-E7C9-4070-8795-53CAA090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F925-5F05-4653-A9C8-0337E33B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Serial.begin</a:t>
            </a:r>
            <a:r>
              <a:rPr lang="en-US" dirty="0"/>
              <a:t>(9600);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int </a:t>
            </a:r>
            <a:r>
              <a:rPr lang="en-US" dirty="0" err="1"/>
              <a:t>sensorValue</a:t>
            </a:r>
            <a:r>
              <a:rPr lang="en-US" dirty="0"/>
              <a:t> = </a:t>
            </a:r>
            <a:r>
              <a:rPr lang="en-US" dirty="0" err="1"/>
              <a:t>analogRead</a:t>
            </a:r>
            <a:r>
              <a:rPr lang="en-US" dirty="0"/>
              <a:t>(A0);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sensorValue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303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175"/>
            <a:ext cx="10515600" cy="53661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Name : 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Pd. </a:t>
            </a:r>
          </a:p>
          <a:p>
            <a:r>
              <a:rPr lang="en-US" dirty="0"/>
              <a:t>Birth date : 5 June 1998</a:t>
            </a:r>
          </a:p>
          <a:p>
            <a:r>
              <a:rPr lang="en-US" dirty="0"/>
              <a:t>Hometown : Bandung</a:t>
            </a:r>
          </a:p>
          <a:p>
            <a:r>
              <a:rPr lang="en-US" dirty="0"/>
              <a:t>Current Job : Python programmer at 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 </a:t>
            </a:r>
          </a:p>
          <a:p>
            <a:r>
              <a:rPr lang="en-US" dirty="0"/>
              <a:t>Experiences :      - 2019  : Dynamics Positioning System control system 				       	    	     engineer on cable ship </a:t>
            </a:r>
            <a:r>
              <a:rPr lang="en-US" dirty="0" err="1"/>
              <a:t>kalibaru</a:t>
            </a:r>
            <a:r>
              <a:rPr lang="en-US" dirty="0"/>
              <a:t> – </a:t>
            </a:r>
            <a:r>
              <a:rPr lang="en-US" dirty="0" err="1"/>
              <a:t>untung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 			         	      	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- 2019  : Dynamics Positioning System control system 				        		     engineer on cable ship </a:t>
            </a:r>
            <a:r>
              <a:rPr lang="en-US" dirty="0" err="1"/>
              <a:t>lampung</a:t>
            </a:r>
            <a:r>
              <a:rPr lang="en-US" dirty="0"/>
              <a:t> – </a:t>
            </a:r>
            <a:r>
              <a:rPr lang="en-US" dirty="0" err="1"/>
              <a:t>pahawang</a:t>
            </a:r>
            <a:r>
              <a:rPr lang="en-US" dirty="0"/>
              <a:t> 			         	        		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- 2020  : Dynamics Positioning System control system 				       		     engineer on cable ship palapa ring </a:t>
            </a:r>
            <a:r>
              <a:rPr lang="en-US" dirty="0" err="1"/>
              <a:t>tengah</a:t>
            </a:r>
            <a:r>
              <a:rPr lang="en-US" dirty="0"/>
              <a:t> cable				       	     maintenance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- 2021 - 2022  : Electronics and control system engineer for 				       		  Vent-I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Automa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     - 2022 : python programmer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A3A-CA59-451D-B26E-28185CDF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87AAD-CB93-4490-BA83-F96A5164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80" y="1959952"/>
            <a:ext cx="8742040" cy="29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3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36E2-824F-49D0-935D-4B6805EB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Write (ESP32)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431F2-4E2D-41F4-9A06-1A9A95DA9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08" b="30452"/>
          <a:stretch/>
        </p:blipFill>
        <p:spPr>
          <a:xfrm>
            <a:off x="4487593" y="1725600"/>
            <a:ext cx="4290646" cy="47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96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3B3B-895E-49C6-85AA-B9AC8C6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Write (Arduino 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7972-D46F-4EDA-ACDD-EAE32B6E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lampu</a:t>
            </a:r>
            <a:r>
              <a:rPr lang="en-US" dirty="0"/>
              <a:t> = 6;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OUTPUT);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analogWrite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0); </a:t>
            </a:r>
          </a:p>
          <a:p>
            <a:pPr marL="0" indent="0">
              <a:buNone/>
            </a:pPr>
            <a:r>
              <a:rPr lang="en-US" dirty="0"/>
              <a:t>  delay(1000);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analogWrite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255);    </a:t>
            </a:r>
          </a:p>
          <a:p>
            <a:pPr marL="0" indent="0">
              <a:buNone/>
            </a:pPr>
            <a:r>
              <a:rPr lang="en-US" dirty="0"/>
              <a:t>  delay(1000);                  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30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555D-F633-4E3B-AAFF-AEDC8FA5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write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D5C2-DD3F-46C8-8713-A4FA4ED5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lampu</a:t>
            </a:r>
            <a:r>
              <a:rPr lang="en-US" dirty="0"/>
              <a:t> = 2;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OUTPUT);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HIGH); </a:t>
            </a:r>
          </a:p>
          <a:p>
            <a:pPr marL="0" indent="0">
              <a:buNone/>
            </a:pPr>
            <a:r>
              <a:rPr lang="en-US" dirty="0"/>
              <a:t>  delay(1000);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LOW);    </a:t>
            </a:r>
          </a:p>
          <a:p>
            <a:pPr marL="0" indent="0">
              <a:buNone/>
            </a:pPr>
            <a:r>
              <a:rPr lang="en-US" dirty="0"/>
              <a:t>  delay(1000);                  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710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8A02-BE46-4F63-97CC-27E38411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AE16-DA43-4103-AB35-9D25EC6AF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2" y="1881896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pushButton</a:t>
            </a:r>
            <a:r>
              <a:rPr lang="en-US" dirty="0"/>
              <a:t> = 5;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 err="1"/>
              <a:t>Serial.begin</a:t>
            </a:r>
            <a:r>
              <a:rPr lang="en-US" dirty="0"/>
              <a:t>(9600);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pushButton</a:t>
            </a:r>
            <a:r>
              <a:rPr lang="en-US" dirty="0"/>
              <a:t>, INPUT_PULLUP);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int </a:t>
            </a:r>
            <a:r>
              <a:rPr lang="en-US" dirty="0" err="1"/>
              <a:t>buttonState</a:t>
            </a:r>
            <a:r>
              <a:rPr lang="en-US" dirty="0"/>
              <a:t> = </a:t>
            </a:r>
            <a:r>
              <a:rPr lang="en-US" dirty="0" err="1"/>
              <a:t>digitalRead</a:t>
            </a:r>
            <a:r>
              <a:rPr lang="en-US" dirty="0"/>
              <a:t>(</a:t>
            </a:r>
            <a:r>
              <a:rPr lang="en-US" dirty="0" err="1"/>
              <a:t>pushButton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buttonState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delay(1);        // delay in between reads for stability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6267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1ABA-8B5A-494B-BF2E-E286C6A8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Blynk</a:t>
            </a:r>
            <a:r>
              <a:rPr lang="en-US" dirty="0"/>
              <a:t> integration code (turn on off lamp from android)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A5DF-44B9-45A3-BFAD-ADB6901AF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5883"/>
          </a:xfrm>
        </p:spPr>
        <p:txBody>
          <a:bodyPr/>
          <a:lstStyle/>
          <a:p>
            <a:r>
              <a:rPr lang="en-US" dirty="0" err="1"/>
              <a:t>Blynk_benchmark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CAF00-619E-417C-BFCE-BAB08B250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92" b="21422"/>
          <a:stretch/>
        </p:blipFill>
        <p:spPr>
          <a:xfrm>
            <a:off x="5336344" y="1247298"/>
            <a:ext cx="4304714" cy="53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6592-DA55-48C2-8748-564EF6BB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SMKDT’s IoT Expo #1 (May’22)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54E67-40DD-4E8E-B249-2DFD1611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Dorm Smart lamp</a:t>
            </a:r>
          </a:p>
          <a:p>
            <a:r>
              <a:rPr lang="en-US" dirty="0"/>
              <a:t>Dorm windows smart security system</a:t>
            </a:r>
          </a:p>
          <a:p>
            <a:r>
              <a:rPr lang="en-US" dirty="0"/>
              <a:t>Dorm smart water heater</a:t>
            </a:r>
          </a:p>
          <a:p>
            <a:r>
              <a:rPr lang="en-US" dirty="0"/>
              <a:t>Dorm smart Fan</a:t>
            </a:r>
          </a:p>
          <a:p>
            <a:r>
              <a:rPr lang="en-US" dirty="0"/>
              <a:t>Dorm Smart garden</a:t>
            </a:r>
          </a:p>
          <a:p>
            <a:r>
              <a:rPr lang="en-US" dirty="0"/>
              <a:t>Dorm smart water fill</a:t>
            </a:r>
          </a:p>
          <a:p>
            <a:r>
              <a:rPr lang="en-US" dirty="0"/>
              <a:t>Dorm smart Bin</a:t>
            </a:r>
          </a:p>
          <a:p>
            <a:r>
              <a:rPr lang="en-US" dirty="0"/>
              <a:t>Hand gesture lamp switch (</a:t>
            </a:r>
            <a:r>
              <a:rPr lang="en-US" dirty="0" err="1"/>
              <a:t>ardumeka</a:t>
            </a:r>
            <a:r>
              <a:rPr lang="en-US" dirty="0"/>
              <a:t> founder’s + SMKDT ALLSTAR expo)</a:t>
            </a:r>
          </a:p>
          <a:p>
            <a:r>
              <a:rPr lang="en-US" dirty="0"/>
              <a:t>Sundanese Jarvis (</a:t>
            </a:r>
            <a:r>
              <a:rPr lang="en-US" dirty="0" err="1"/>
              <a:t>ardumeka</a:t>
            </a:r>
            <a:r>
              <a:rPr lang="en-US" dirty="0"/>
              <a:t> founder’s expo) </a:t>
            </a:r>
          </a:p>
        </p:txBody>
      </p:sp>
    </p:spTree>
    <p:extLst>
      <p:ext uri="{BB962C8B-B14F-4D97-AF65-F5344CB8AC3E}">
        <p14:creationId xmlns:p14="http://schemas.microsoft.com/office/powerpoint/2010/main" val="23839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58C8-FF06-4E7A-8A04-1C1F6696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01 : Dorm Smart lamp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B5BD7-05AD-4398-B9F8-0DB2E7AC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46" y="4229809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11316-5049-4E9F-A072-C24E9696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1" y="3066757"/>
            <a:ext cx="2090224" cy="2090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BA158-A3B2-4CA3-AA1A-9E31E621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22" y="1754018"/>
            <a:ext cx="2090224" cy="209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63A7AB-ACFF-48F3-9D9F-D29CF3225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275" y="1027906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D48577-16AE-49B7-B192-4896EFAD7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897" y="2324809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D54BF3-CF9D-42BC-BDFB-BB85B6D23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364" y="3621711"/>
            <a:ext cx="1905000" cy="190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B82DA-1210-4894-9FB2-F2DC7322A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62684" y="1259229"/>
            <a:ext cx="1701019" cy="1701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9EA290-61C2-438E-9D09-914D115DE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18783" y="2871859"/>
            <a:ext cx="1701019" cy="1701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1C006-7B65-41A4-8A9C-3EBF3594E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86319" y="4229809"/>
            <a:ext cx="1701019" cy="17010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A558B-CE91-4FAE-9D93-BACEE9A8EB3F}"/>
              </a:ext>
            </a:extLst>
          </p:cNvPr>
          <p:cNvCxnSpPr>
            <a:stCxn id="5" idx="3"/>
          </p:cNvCxnSpPr>
          <p:nvPr/>
        </p:nvCxnSpPr>
        <p:spPr>
          <a:xfrm flipV="1">
            <a:off x="2237935" y="273580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4A20F7-DBAC-4F7E-90A9-7037A4B4A247}"/>
              </a:ext>
            </a:extLst>
          </p:cNvPr>
          <p:cNvCxnSpPr>
            <a:cxnSpLocks/>
          </p:cNvCxnSpPr>
          <p:nvPr/>
        </p:nvCxnSpPr>
        <p:spPr>
          <a:xfrm flipH="1">
            <a:off x="2504636" y="316523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46B0CA-C8AB-453D-B9D7-894997F944C3}"/>
              </a:ext>
            </a:extLst>
          </p:cNvPr>
          <p:cNvCxnSpPr/>
          <p:nvPr/>
        </p:nvCxnSpPr>
        <p:spPr>
          <a:xfrm>
            <a:off x="5126246" y="342383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E174A0-B234-4A80-B7FB-8B6A67B2A7B9}"/>
              </a:ext>
            </a:extLst>
          </p:cNvPr>
          <p:cNvCxnSpPr/>
          <p:nvPr/>
        </p:nvCxnSpPr>
        <p:spPr>
          <a:xfrm flipH="1" flipV="1">
            <a:off x="5275385" y="316523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51FEEE-A892-4342-B089-2E713A2C08E4}"/>
              </a:ext>
            </a:extLst>
          </p:cNvPr>
          <p:cNvCxnSpPr/>
          <p:nvPr/>
        </p:nvCxnSpPr>
        <p:spPr>
          <a:xfrm flipV="1">
            <a:off x="7076049" y="198040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96A7CF-EB29-4B48-AA73-ED1E3272B0D5}"/>
              </a:ext>
            </a:extLst>
          </p:cNvPr>
          <p:cNvCxnSpPr>
            <a:cxnSpLocks/>
          </p:cNvCxnSpPr>
          <p:nvPr/>
        </p:nvCxnSpPr>
        <p:spPr>
          <a:xfrm flipH="1">
            <a:off x="7076049" y="198040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8E747D-1483-4DC3-9BDD-3853DD95D2E1}"/>
              </a:ext>
            </a:extLst>
          </p:cNvPr>
          <p:cNvCxnSpPr>
            <a:cxnSpLocks/>
          </p:cNvCxnSpPr>
          <p:nvPr/>
        </p:nvCxnSpPr>
        <p:spPr>
          <a:xfrm flipH="1">
            <a:off x="7119681" y="3165231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5D4E4C-6CA9-4599-A25A-8A203C145038}"/>
              </a:ext>
            </a:extLst>
          </p:cNvPr>
          <p:cNvCxnSpPr>
            <a:cxnSpLocks/>
          </p:cNvCxnSpPr>
          <p:nvPr/>
        </p:nvCxnSpPr>
        <p:spPr>
          <a:xfrm flipH="1">
            <a:off x="7076049" y="4334608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763D0B-E825-4654-9498-BE88AE3338C2}"/>
              </a:ext>
            </a:extLst>
          </p:cNvPr>
          <p:cNvCxnSpPr>
            <a:cxnSpLocks/>
          </p:cNvCxnSpPr>
          <p:nvPr/>
        </p:nvCxnSpPr>
        <p:spPr>
          <a:xfrm flipH="1">
            <a:off x="9090695" y="2164789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09F88-8446-434E-9FAD-4FB7EB52D02F}"/>
              </a:ext>
            </a:extLst>
          </p:cNvPr>
          <p:cNvCxnSpPr>
            <a:cxnSpLocks/>
          </p:cNvCxnSpPr>
          <p:nvPr/>
        </p:nvCxnSpPr>
        <p:spPr>
          <a:xfrm flipH="1" flipV="1">
            <a:off x="8992186" y="3621711"/>
            <a:ext cx="961879" cy="1101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9B9756-5FC1-4099-A767-518198738DCA}"/>
              </a:ext>
            </a:extLst>
          </p:cNvPr>
          <p:cNvCxnSpPr>
            <a:cxnSpLocks/>
          </p:cNvCxnSpPr>
          <p:nvPr/>
        </p:nvCxnSpPr>
        <p:spPr>
          <a:xfrm flipH="1" flipV="1">
            <a:off x="8992186" y="4712677"/>
            <a:ext cx="1025110" cy="2890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408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D892-606B-4985-BD4B-BDA2C4E4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01 : Dorm Smart lamp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B8C0-EB23-48B8-8B78-8FD22F1C4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digitalWrite</a:t>
            </a:r>
            <a:r>
              <a:rPr lang="en-US" dirty="0"/>
              <a:t> from </a:t>
            </a:r>
            <a:r>
              <a:rPr lang="en-US" dirty="0" err="1"/>
              <a:t>blynk</a:t>
            </a:r>
            <a:r>
              <a:rPr lang="en-US" dirty="0"/>
              <a:t> 3 or more objects (lamp)</a:t>
            </a:r>
          </a:p>
        </p:txBody>
      </p:sp>
    </p:spTree>
    <p:extLst>
      <p:ext uri="{BB962C8B-B14F-4D97-AF65-F5344CB8AC3E}">
        <p14:creationId xmlns:p14="http://schemas.microsoft.com/office/powerpoint/2010/main" val="82902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E960-CE5E-4575-AC66-B25D6A9A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 02 : Dorm windows smart security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06DD4-D5ED-4197-9A4C-C3AE72F1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94" y="4356418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8C41C-1E5A-4AAA-9970-0C13F700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9" y="3193366"/>
            <a:ext cx="2090224" cy="209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C5D84-4742-455B-91E3-2DA04993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970" y="1880627"/>
            <a:ext cx="2090224" cy="20902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7613B1-FFEF-4775-A20F-FA871EA6BE1A}"/>
              </a:ext>
            </a:extLst>
          </p:cNvPr>
          <p:cNvCxnSpPr>
            <a:stCxn id="5" idx="3"/>
          </p:cNvCxnSpPr>
          <p:nvPr/>
        </p:nvCxnSpPr>
        <p:spPr>
          <a:xfrm flipV="1">
            <a:off x="2434883" y="2862409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BAB3B-3E0C-4232-937F-3E29188CFFE3}"/>
              </a:ext>
            </a:extLst>
          </p:cNvPr>
          <p:cNvCxnSpPr>
            <a:cxnSpLocks/>
          </p:cNvCxnSpPr>
          <p:nvPr/>
        </p:nvCxnSpPr>
        <p:spPr>
          <a:xfrm flipH="1">
            <a:off x="2701584" y="3291840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10673B-3DF1-4B9A-B218-39052B8A0F5B}"/>
              </a:ext>
            </a:extLst>
          </p:cNvPr>
          <p:cNvCxnSpPr/>
          <p:nvPr/>
        </p:nvCxnSpPr>
        <p:spPr>
          <a:xfrm>
            <a:off x="5323194" y="3550443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67201-2C32-41FC-9F36-6BB8412AE16E}"/>
              </a:ext>
            </a:extLst>
          </p:cNvPr>
          <p:cNvCxnSpPr/>
          <p:nvPr/>
        </p:nvCxnSpPr>
        <p:spPr>
          <a:xfrm flipH="1" flipV="1">
            <a:off x="5472333" y="3291840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4FDF2-BA13-4627-8C55-60EA06677411}"/>
              </a:ext>
            </a:extLst>
          </p:cNvPr>
          <p:cNvCxnSpPr/>
          <p:nvPr/>
        </p:nvCxnSpPr>
        <p:spPr>
          <a:xfrm flipV="1">
            <a:off x="7272997" y="2107015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32651C-D304-4C40-8761-A88DD79AC570}"/>
              </a:ext>
            </a:extLst>
          </p:cNvPr>
          <p:cNvCxnSpPr>
            <a:cxnSpLocks/>
          </p:cNvCxnSpPr>
          <p:nvPr/>
        </p:nvCxnSpPr>
        <p:spPr>
          <a:xfrm flipH="1">
            <a:off x="7272997" y="2163286"/>
            <a:ext cx="14489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A0007D-5E55-4854-8B9B-5CB0E6CF9962}"/>
              </a:ext>
            </a:extLst>
          </p:cNvPr>
          <p:cNvCxnSpPr>
            <a:cxnSpLocks/>
          </p:cNvCxnSpPr>
          <p:nvPr/>
        </p:nvCxnSpPr>
        <p:spPr>
          <a:xfrm flipH="1" flipV="1">
            <a:off x="7316629" y="3348111"/>
            <a:ext cx="1531949" cy="2023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7F4663-8520-4351-B93F-4524852952E9}"/>
              </a:ext>
            </a:extLst>
          </p:cNvPr>
          <p:cNvCxnSpPr>
            <a:cxnSpLocks/>
          </p:cNvCxnSpPr>
          <p:nvPr/>
        </p:nvCxnSpPr>
        <p:spPr>
          <a:xfrm flipH="1" flipV="1">
            <a:off x="7272997" y="4517488"/>
            <a:ext cx="1674055" cy="6594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EB1FD38-D0C8-427D-9E3B-9508AE1C4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13577" y="1143573"/>
            <a:ext cx="1729362" cy="17293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2769C9-981B-43FA-AA2F-F98E10C34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57209" y="2564319"/>
            <a:ext cx="1729362" cy="1729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DDDBD6-2800-476C-94A5-594016F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51933" y="4177279"/>
            <a:ext cx="1729362" cy="17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3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A6F5-FD3B-464F-9C97-D6D43111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Ppt + source code 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2FAC-FCD6-445A-9B6C-E6C23DBEB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https://github.com/muhammadhusni777/SMKDT-IOT-CLUB</a:t>
            </a:r>
          </a:p>
        </p:txBody>
      </p:sp>
    </p:spTree>
    <p:extLst>
      <p:ext uri="{BB962C8B-B14F-4D97-AF65-F5344CB8AC3E}">
        <p14:creationId xmlns:p14="http://schemas.microsoft.com/office/powerpoint/2010/main" val="76283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0CCE-7885-47A8-AC61-D4EE9D72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Oceans Twelve - Capoeira Laser Scene - YouTube">
            <a:extLst>
              <a:ext uri="{FF2B5EF4-FFF2-40B4-BE49-F238E27FC236}">
                <a16:creationId xmlns:a16="http://schemas.microsoft.com/office/drawing/2014/main" id="{AA8BFD04-085A-4B63-A699-8ADB2FBF0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52" y="1825625"/>
            <a:ext cx="8115495" cy="45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0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F1E9-9586-4593-81BD-DC64024B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02 : Dorm windows smart security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5D70-9D3F-4F79-BD29-1DA00878E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Digital Read three or more object and send to </a:t>
            </a:r>
            <a:r>
              <a:rPr lang="en-US" dirty="0" err="1"/>
              <a:t>blynk</a:t>
            </a:r>
            <a:r>
              <a:rPr lang="en-US" dirty="0"/>
              <a:t> app</a:t>
            </a:r>
          </a:p>
          <a:p>
            <a:pPr>
              <a:buFontTx/>
              <a:buChar char="-"/>
            </a:pPr>
            <a:r>
              <a:rPr lang="en-US" dirty="0"/>
              <a:t>Give notification to </a:t>
            </a:r>
            <a:r>
              <a:rPr lang="en-US" dirty="0" err="1"/>
              <a:t>blynk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4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E07C-1112-4F7C-896E-679D8931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03 : Dorm smart water heater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A48AB-0D4D-466D-AE47-E9B0C358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94" y="4356418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F699A-028B-430E-AA20-4E7400DEE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9" y="3193366"/>
            <a:ext cx="2090224" cy="209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3FC83-AAE9-4BB6-B2E7-8D6F9261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970" y="1880627"/>
            <a:ext cx="2090224" cy="20902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5B83FD-90DF-4BAD-90FB-D21435655F45}"/>
              </a:ext>
            </a:extLst>
          </p:cNvPr>
          <p:cNvCxnSpPr>
            <a:stCxn id="5" idx="3"/>
          </p:cNvCxnSpPr>
          <p:nvPr/>
        </p:nvCxnSpPr>
        <p:spPr>
          <a:xfrm flipV="1">
            <a:off x="2434883" y="2862409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183F53-B790-49E8-BFBB-9F8CEE33439C}"/>
              </a:ext>
            </a:extLst>
          </p:cNvPr>
          <p:cNvCxnSpPr>
            <a:cxnSpLocks/>
          </p:cNvCxnSpPr>
          <p:nvPr/>
        </p:nvCxnSpPr>
        <p:spPr>
          <a:xfrm flipH="1">
            <a:off x="2701584" y="3291840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E6348-4919-4933-8EA9-5BF8997CF21F}"/>
              </a:ext>
            </a:extLst>
          </p:cNvPr>
          <p:cNvCxnSpPr/>
          <p:nvPr/>
        </p:nvCxnSpPr>
        <p:spPr>
          <a:xfrm>
            <a:off x="5323194" y="3550443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E2267-6F3F-435C-AF3D-66C0D5F18F43}"/>
              </a:ext>
            </a:extLst>
          </p:cNvPr>
          <p:cNvCxnSpPr/>
          <p:nvPr/>
        </p:nvCxnSpPr>
        <p:spPr>
          <a:xfrm flipH="1" flipV="1">
            <a:off x="5472333" y="3291840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CE940-3F25-4DAC-B0D8-208EC90885B1}"/>
              </a:ext>
            </a:extLst>
          </p:cNvPr>
          <p:cNvCxnSpPr/>
          <p:nvPr/>
        </p:nvCxnSpPr>
        <p:spPr>
          <a:xfrm flipV="1">
            <a:off x="7272997" y="2107015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73809F6-29B5-4C6A-974A-3A75EC32B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801" y="1288366"/>
            <a:ext cx="1905000" cy="1905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0EAFCC-A635-4187-B0C2-FA8CB4D9293F}"/>
              </a:ext>
            </a:extLst>
          </p:cNvPr>
          <p:cNvCxnSpPr>
            <a:cxnSpLocks/>
          </p:cNvCxnSpPr>
          <p:nvPr/>
        </p:nvCxnSpPr>
        <p:spPr>
          <a:xfrm flipH="1">
            <a:off x="7317801" y="2156458"/>
            <a:ext cx="41943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2504A37-A00E-4EE1-8503-1AE6902A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3153" y="1244752"/>
            <a:ext cx="3198917" cy="2950112"/>
          </a:xfrm>
          <a:prstGeom prst="rect">
            <a:avLst/>
          </a:prstGeom>
        </p:spPr>
      </p:pic>
      <p:pic>
        <p:nvPicPr>
          <p:cNvPr id="6148" name="Picture 4" descr="Jual Dht22 sensor suhu dan kelembaban for arduino Indonesia|Shopee Indonesia">
            <a:extLst>
              <a:ext uri="{FF2B5EF4-FFF2-40B4-BE49-F238E27FC236}">
                <a16:creationId xmlns:a16="http://schemas.microsoft.com/office/drawing/2014/main" id="{0B913660-6E09-4518-8CEB-82F1F546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364" y="4596189"/>
            <a:ext cx="1521987" cy="152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85AC14-7DA2-4307-9FDE-EF1A6A021B48}"/>
              </a:ext>
            </a:extLst>
          </p:cNvPr>
          <p:cNvCxnSpPr>
            <a:cxnSpLocks/>
          </p:cNvCxnSpPr>
          <p:nvPr/>
        </p:nvCxnSpPr>
        <p:spPr>
          <a:xfrm flipH="1">
            <a:off x="7317802" y="6024111"/>
            <a:ext cx="335957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87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BFEE-DC40-4D31-B4E8-CD7A0EE2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03 : Dorm smart water heater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7DAD-F94C-4603-BA42-4BFA637F3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Send target value to </a:t>
            </a:r>
            <a:r>
              <a:rPr lang="en-US" dirty="0" err="1"/>
              <a:t>esp</a:t>
            </a:r>
            <a:r>
              <a:rPr lang="en-US" dirty="0"/>
              <a:t> from </a:t>
            </a:r>
            <a:r>
              <a:rPr lang="en-US" dirty="0" err="1"/>
              <a:t>blynk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Receive DHT 11/22 value from </a:t>
            </a:r>
            <a:r>
              <a:rPr lang="en-US" dirty="0" err="1"/>
              <a:t>esp</a:t>
            </a:r>
            <a:r>
              <a:rPr lang="en-US" dirty="0"/>
              <a:t> to </a:t>
            </a:r>
            <a:r>
              <a:rPr lang="en-US" dirty="0" err="1"/>
              <a:t>blynk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Make if else statement to control the heater (turn off if sensor value above target value and vice versa)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25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5FE4-007F-4701-8B3A-D84A989E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 :</a:t>
            </a:r>
          </a:p>
        </p:txBody>
      </p:sp>
      <p:pic>
        <p:nvPicPr>
          <p:cNvPr id="1026" name="Picture 2" descr="Kandang Ayam Rumah Telur Budaya Lipat dan Bebek Rolling Otomatis|Kandang &amp;  Perlengkapannya| - AliExpress">
            <a:extLst>
              <a:ext uri="{FF2B5EF4-FFF2-40B4-BE49-F238E27FC236}">
                <a16:creationId xmlns:a16="http://schemas.microsoft.com/office/drawing/2014/main" id="{D4C9FA04-7210-4D76-B463-43ABD715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54" y="929054"/>
            <a:ext cx="4999892" cy="499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D75396-1768-4BE7-98FB-3C79943D7626}"/>
              </a:ext>
            </a:extLst>
          </p:cNvPr>
          <p:cNvSpPr txBox="1"/>
          <p:nvPr/>
        </p:nvSpPr>
        <p:spPr>
          <a:xfrm flipH="1">
            <a:off x="2085534" y="5809957"/>
            <a:ext cx="1010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https://create.arduino.cc/projecthub/dirakit_indonesia/saveyourchicken-b7da4d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8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BD12-8661-40AF-8848-A358A13B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04 :Dorm smart Fan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14A90-9808-4941-9FD7-1948F25F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46" y="4229809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DDE36-3E8F-4270-8D9B-412662F4C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6" y="3066757"/>
            <a:ext cx="2090224" cy="209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626DE-495B-4095-B80A-B7566D2F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22" y="1754018"/>
            <a:ext cx="2090224" cy="20902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8093BB-5278-4DD1-8FC8-5FA5C76A34E2}"/>
              </a:ext>
            </a:extLst>
          </p:cNvPr>
          <p:cNvCxnSpPr>
            <a:stCxn id="5" idx="3"/>
          </p:cNvCxnSpPr>
          <p:nvPr/>
        </p:nvCxnSpPr>
        <p:spPr>
          <a:xfrm flipV="1">
            <a:off x="2234750" y="273580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D53E2-5244-40D0-A94A-E67AF32907F4}"/>
              </a:ext>
            </a:extLst>
          </p:cNvPr>
          <p:cNvCxnSpPr>
            <a:cxnSpLocks/>
          </p:cNvCxnSpPr>
          <p:nvPr/>
        </p:nvCxnSpPr>
        <p:spPr>
          <a:xfrm flipH="1">
            <a:off x="2504636" y="316523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6CB9F6-2B5F-41D4-BFCD-E4F800FA5EB1}"/>
              </a:ext>
            </a:extLst>
          </p:cNvPr>
          <p:cNvCxnSpPr/>
          <p:nvPr/>
        </p:nvCxnSpPr>
        <p:spPr>
          <a:xfrm>
            <a:off x="5126246" y="342383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9CE52D-9E01-441D-AAA3-B7FCF8C0FF05}"/>
              </a:ext>
            </a:extLst>
          </p:cNvPr>
          <p:cNvCxnSpPr/>
          <p:nvPr/>
        </p:nvCxnSpPr>
        <p:spPr>
          <a:xfrm flipH="1" flipV="1">
            <a:off x="5275385" y="316523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F243E-0720-4C7C-92D7-0C29CF5B01F8}"/>
              </a:ext>
            </a:extLst>
          </p:cNvPr>
          <p:cNvCxnSpPr/>
          <p:nvPr/>
        </p:nvCxnSpPr>
        <p:spPr>
          <a:xfrm flipV="1">
            <a:off x="7076049" y="198040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72A43-CA79-4C03-AF5B-BEE94494F674}"/>
              </a:ext>
            </a:extLst>
          </p:cNvPr>
          <p:cNvCxnSpPr>
            <a:cxnSpLocks/>
          </p:cNvCxnSpPr>
          <p:nvPr/>
        </p:nvCxnSpPr>
        <p:spPr>
          <a:xfrm flipH="1">
            <a:off x="7076049" y="198040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C0986B-AFB5-40EA-9D89-29AA58C1D87E}"/>
              </a:ext>
            </a:extLst>
          </p:cNvPr>
          <p:cNvCxnSpPr>
            <a:cxnSpLocks/>
          </p:cNvCxnSpPr>
          <p:nvPr/>
        </p:nvCxnSpPr>
        <p:spPr>
          <a:xfrm flipH="1">
            <a:off x="7119681" y="3165231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EA98B6-6C8D-43AB-B851-A9822A775691}"/>
              </a:ext>
            </a:extLst>
          </p:cNvPr>
          <p:cNvCxnSpPr>
            <a:cxnSpLocks/>
          </p:cNvCxnSpPr>
          <p:nvPr/>
        </p:nvCxnSpPr>
        <p:spPr>
          <a:xfrm flipH="1">
            <a:off x="7076049" y="4334608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670C9DD9-1D5E-4F80-B753-02222019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99" y="742658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74C83895-EB96-47CA-B907-05021734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43" y="2494380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0D33D01F-6BA4-4F3B-AEDC-D9F39C06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05" y="4217014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681ED3-F082-4C9A-BBB9-593BD5C72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318" y="557804"/>
            <a:ext cx="1870155" cy="18701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775B27-CCEF-4FF9-80C2-D65657BBE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5934" y="2575236"/>
            <a:ext cx="1870155" cy="18701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B2403C-3CD2-4313-B28F-41DC8871C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319" y="4445391"/>
            <a:ext cx="1870155" cy="18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8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B26B-9A35-4290-8065-B1B5EDC1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04 :Dorm smart Fan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A4798-1DC1-4443-B5CC-B251B4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digitalWrite</a:t>
            </a:r>
            <a:r>
              <a:rPr lang="en-US" dirty="0"/>
              <a:t> from </a:t>
            </a:r>
            <a:r>
              <a:rPr lang="en-US" dirty="0" err="1"/>
              <a:t>blynk</a:t>
            </a:r>
            <a:r>
              <a:rPr lang="en-US" dirty="0"/>
              <a:t> 3 or more objects (fan)</a:t>
            </a:r>
          </a:p>
        </p:txBody>
      </p:sp>
    </p:spTree>
    <p:extLst>
      <p:ext uri="{BB962C8B-B14F-4D97-AF65-F5344CB8AC3E}">
        <p14:creationId xmlns:p14="http://schemas.microsoft.com/office/powerpoint/2010/main" val="3366104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F8D-14C8-4B43-8165-A0C909F6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6DE7-A9B8-4F66-A31B-A3B8052B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1886762"/>
            <a:ext cx="2796321" cy="49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00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4A0F-E91C-4766-A1F5-408FADC0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05 : Dorm Smart garden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9CCCD-1351-4A28-AE96-B0D59A3F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22" y="1754018"/>
            <a:ext cx="2090224" cy="20902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E9DFD7-FF74-444E-8D97-C647FEBB6E16}"/>
              </a:ext>
            </a:extLst>
          </p:cNvPr>
          <p:cNvCxnSpPr/>
          <p:nvPr/>
        </p:nvCxnSpPr>
        <p:spPr>
          <a:xfrm flipV="1">
            <a:off x="2237935" y="273580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C49D09-1206-4776-B884-AB114DB926A3}"/>
              </a:ext>
            </a:extLst>
          </p:cNvPr>
          <p:cNvCxnSpPr>
            <a:cxnSpLocks/>
          </p:cNvCxnSpPr>
          <p:nvPr/>
        </p:nvCxnSpPr>
        <p:spPr>
          <a:xfrm flipH="1">
            <a:off x="2504636" y="316523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A599E-7804-4495-8B2C-DBDAA294F1A3}"/>
              </a:ext>
            </a:extLst>
          </p:cNvPr>
          <p:cNvCxnSpPr/>
          <p:nvPr/>
        </p:nvCxnSpPr>
        <p:spPr>
          <a:xfrm>
            <a:off x="5126246" y="342383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5EFDFA-3ACE-4F78-BE36-B6BD62AC60E4}"/>
              </a:ext>
            </a:extLst>
          </p:cNvPr>
          <p:cNvCxnSpPr/>
          <p:nvPr/>
        </p:nvCxnSpPr>
        <p:spPr>
          <a:xfrm flipH="1" flipV="1">
            <a:off x="5275385" y="316523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C16706-D7B1-4DCF-A0E9-FE9331C06608}"/>
              </a:ext>
            </a:extLst>
          </p:cNvPr>
          <p:cNvCxnSpPr/>
          <p:nvPr/>
        </p:nvCxnSpPr>
        <p:spPr>
          <a:xfrm flipV="1">
            <a:off x="7076049" y="198040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C7BA91-A398-4ED6-B962-C726B73A846B}"/>
              </a:ext>
            </a:extLst>
          </p:cNvPr>
          <p:cNvCxnSpPr>
            <a:cxnSpLocks/>
          </p:cNvCxnSpPr>
          <p:nvPr/>
        </p:nvCxnSpPr>
        <p:spPr>
          <a:xfrm flipH="1">
            <a:off x="7076049" y="198040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3201D8-2751-46C6-A94C-385F3799A54A}"/>
              </a:ext>
            </a:extLst>
          </p:cNvPr>
          <p:cNvCxnSpPr>
            <a:cxnSpLocks/>
          </p:cNvCxnSpPr>
          <p:nvPr/>
        </p:nvCxnSpPr>
        <p:spPr>
          <a:xfrm flipH="1">
            <a:off x="7119681" y="3165231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3505B-8F63-4E81-B19F-27EE2320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431" y="4813275"/>
            <a:ext cx="2263066" cy="2263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4FB1D2-091D-4198-8CF4-15AD2112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1" y="3650223"/>
            <a:ext cx="2090224" cy="2090224"/>
          </a:xfrm>
          <a:prstGeom prst="rect">
            <a:avLst/>
          </a:prstGeom>
        </p:spPr>
      </p:pic>
      <p:pic>
        <p:nvPicPr>
          <p:cNvPr id="15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443DA1DE-56DA-481E-AF7B-C0924385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29" y="832570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4BF57C-058B-4669-94B4-069DB2ADE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218" y="488108"/>
            <a:ext cx="1939852" cy="1939852"/>
          </a:xfrm>
          <a:prstGeom prst="rect">
            <a:avLst/>
          </a:prstGeom>
        </p:spPr>
      </p:pic>
      <p:pic>
        <p:nvPicPr>
          <p:cNvPr id="9218" name="Picture 2" descr="Nettigo: Capacitive Analog Soil Moisture Sensor [Yā nǔ shén]">
            <a:extLst>
              <a:ext uri="{FF2B5EF4-FFF2-40B4-BE49-F238E27FC236}">
                <a16:creationId xmlns:a16="http://schemas.microsoft.com/office/drawing/2014/main" id="{DBE11D02-44B3-4624-A68F-29A66CD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06" y="2799129"/>
            <a:ext cx="3401860" cy="19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18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F78B-74E7-4059-A3D9-3B1C93AD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05 : Dorm Smart garden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7504-4F32-4108-A44D-7F0C57350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Send target value to </a:t>
            </a:r>
            <a:r>
              <a:rPr lang="en-US" dirty="0" err="1"/>
              <a:t>esp</a:t>
            </a:r>
            <a:r>
              <a:rPr lang="en-US" dirty="0"/>
              <a:t> from </a:t>
            </a:r>
            <a:r>
              <a:rPr lang="en-US" dirty="0" err="1"/>
              <a:t>blynk</a:t>
            </a:r>
            <a:r>
              <a:rPr lang="en-US" dirty="0"/>
              <a:t> (soil moisture level)</a:t>
            </a:r>
          </a:p>
          <a:p>
            <a:pPr>
              <a:buFontTx/>
              <a:buChar char="-"/>
            </a:pPr>
            <a:r>
              <a:rPr lang="en-US" dirty="0"/>
              <a:t>Receive soil value from </a:t>
            </a:r>
            <a:r>
              <a:rPr lang="en-US" dirty="0" err="1"/>
              <a:t>esp</a:t>
            </a:r>
            <a:r>
              <a:rPr lang="en-US" dirty="0"/>
              <a:t> to </a:t>
            </a:r>
            <a:r>
              <a:rPr lang="en-US" dirty="0" err="1"/>
              <a:t>blynk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Make manual mode. If </a:t>
            </a:r>
            <a:r>
              <a:rPr lang="en-US" dirty="0" err="1"/>
              <a:t>blynk</a:t>
            </a:r>
            <a:r>
              <a:rPr lang="en-US" dirty="0"/>
              <a:t> button turn on the pump will turn on</a:t>
            </a:r>
          </a:p>
          <a:p>
            <a:pPr>
              <a:buFontTx/>
              <a:buChar char="-"/>
            </a:pPr>
            <a:r>
              <a:rPr lang="en-US" dirty="0"/>
              <a:t>Make automatic mode. if else statement to control the pump (turn off if sensor value above target value and vice versa)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1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2684-3499-45F1-AAD2-40A2F5AE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achievement on electronics and IoT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CEBB3-0260-4730-BDAF-B989A2FF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608" y="2400323"/>
            <a:ext cx="6206783" cy="4345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680E5-8C61-4AE1-A66A-36700A35D7C3}"/>
              </a:ext>
            </a:extLst>
          </p:cNvPr>
          <p:cNvSpPr txBox="1"/>
          <p:nvPr/>
        </p:nvSpPr>
        <p:spPr>
          <a:xfrm>
            <a:off x="970671" y="1690688"/>
            <a:ext cx="698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- 3 </a:t>
            </a:r>
            <a:r>
              <a:rPr lang="en-US" sz="2400" dirty="0" err="1"/>
              <a:t>rd</a:t>
            </a:r>
            <a:r>
              <a:rPr lang="en-US" sz="2400" dirty="0"/>
              <a:t> winner on International innovative IoT idea 2017</a:t>
            </a:r>
          </a:p>
        </p:txBody>
      </p:sp>
    </p:spTree>
    <p:extLst>
      <p:ext uri="{BB962C8B-B14F-4D97-AF65-F5344CB8AC3E}">
        <p14:creationId xmlns:p14="http://schemas.microsoft.com/office/powerpoint/2010/main" val="1796227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A065-B812-47A4-B99C-0A97D560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06 : Dorm smart water fill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82BB3-4A8F-4DE8-AEB1-A9765FA9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54" y="2176048"/>
            <a:ext cx="2090224" cy="20902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3AEA10-8818-4ECC-8845-72D65FE962EE}"/>
              </a:ext>
            </a:extLst>
          </p:cNvPr>
          <p:cNvCxnSpPr/>
          <p:nvPr/>
        </p:nvCxnSpPr>
        <p:spPr>
          <a:xfrm flipV="1">
            <a:off x="2223867" y="315783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939883-662C-4563-91AE-E9519943C80C}"/>
              </a:ext>
            </a:extLst>
          </p:cNvPr>
          <p:cNvCxnSpPr>
            <a:cxnSpLocks/>
          </p:cNvCxnSpPr>
          <p:nvPr/>
        </p:nvCxnSpPr>
        <p:spPr>
          <a:xfrm flipH="1">
            <a:off x="2490568" y="358726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BEE11C-4C1A-4C89-9A47-2F74166F6796}"/>
              </a:ext>
            </a:extLst>
          </p:cNvPr>
          <p:cNvCxnSpPr/>
          <p:nvPr/>
        </p:nvCxnSpPr>
        <p:spPr>
          <a:xfrm>
            <a:off x="5112178" y="384586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851724-CE23-4941-952D-4D20E12DE0A4}"/>
              </a:ext>
            </a:extLst>
          </p:cNvPr>
          <p:cNvCxnSpPr/>
          <p:nvPr/>
        </p:nvCxnSpPr>
        <p:spPr>
          <a:xfrm flipH="1" flipV="1">
            <a:off x="5261317" y="358726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D8E1F6-7C34-461F-B54A-DE163FBF3372}"/>
              </a:ext>
            </a:extLst>
          </p:cNvPr>
          <p:cNvCxnSpPr/>
          <p:nvPr/>
        </p:nvCxnSpPr>
        <p:spPr>
          <a:xfrm flipV="1">
            <a:off x="7061981" y="240243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A9DB75-BCA1-438C-ABCF-2287AC70082A}"/>
              </a:ext>
            </a:extLst>
          </p:cNvPr>
          <p:cNvCxnSpPr>
            <a:cxnSpLocks/>
          </p:cNvCxnSpPr>
          <p:nvPr/>
        </p:nvCxnSpPr>
        <p:spPr>
          <a:xfrm flipH="1">
            <a:off x="7061981" y="240243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0CD2EC-642D-4DD8-B522-C379ECF71ECE}"/>
              </a:ext>
            </a:extLst>
          </p:cNvPr>
          <p:cNvCxnSpPr>
            <a:cxnSpLocks/>
          </p:cNvCxnSpPr>
          <p:nvPr/>
        </p:nvCxnSpPr>
        <p:spPr>
          <a:xfrm flipH="1">
            <a:off x="7061981" y="5134707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43617F-C7FA-44B7-AE7B-2CCC21CF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" y="4089595"/>
            <a:ext cx="2090224" cy="2090224"/>
          </a:xfrm>
          <a:prstGeom prst="rect">
            <a:avLst/>
          </a:prstGeom>
        </p:spPr>
      </p:pic>
      <p:pic>
        <p:nvPicPr>
          <p:cNvPr id="14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A9439966-6DE2-4734-A18D-C79DDBA5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29" y="1547801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993B6-4F40-43F5-A9FE-6C3DD57CE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218" y="1203339"/>
            <a:ext cx="1939852" cy="1939852"/>
          </a:xfrm>
          <a:prstGeom prst="rect">
            <a:avLst/>
          </a:prstGeom>
        </p:spPr>
      </p:pic>
      <p:pic>
        <p:nvPicPr>
          <p:cNvPr id="10242" name="Picture 2" descr="Water Level Sensor Liquid Water Droplet Depth Detection [Water Level Sensor]  - US $1.50 : HAOYU Electronics : Make Engineers Job Easier">
            <a:extLst>
              <a:ext uri="{FF2B5EF4-FFF2-40B4-BE49-F238E27FC236}">
                <a16:creationId xmlns:a16="http://schemas.microsoft.com/office/drawing/2014/main" id="{5D351D5E-DE89-48C1-82B5-4C92A6C57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036" y="4311734"/>
            <a:ext cx="2148349" cy="1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BC9486-F9BE-47F8-84D1-184B1D2C1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020" y="5117365"/>
            <a:ext cx="1931948" cy="193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6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68AF-B6CB-4116-A62F-DE164732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06 : Dorm smart water fill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04B8B5-30C3-4F68-B864-4E1E9DA03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Send target value to </a:t>
            </a:r>
            <a:r>
              <a:rPr lang="en-US" dirty="0" err="1"/>
              <a:t>esp</a:t>
            </a:r>
            <a:r>
              <a:rPr lang="en-US" dirty="0"/>
              <a:t> from </a:t>
            </a:r>
            <a:r>
              <a:rPr lang="en-US" dirty="0" err="1"/>
              <a:t>blynk</a:t>
            </a:r>
            <a:r>
              <a:rPr lang="en-US" dirty="0"/>
              <a:t> (water level)</a:t>
            </a:r>
          </a:p>
          <a:p>
            <a:pPr>
              <a:buFontTx/>
              <a:buChar char="-"/>
            </a:pPr>
            <a:r>
              <a:rPr lang="en-US" dirty="0"/>
              <a:t>Receive water level from </a:t>
            </a:r>
            <a:r>
              <a:rPr lang="en-US" dirty="0" err="1"/>
              <a:t>esp</a:t>
            </a:r>
            <a:r>
              <a:rPr lang="en-US" dirty="0"/>
              <a:t> to </a:t>
            </a:r>
            <a:r>
              <a:rPr lang="en-US" dirty="0" err="1"/>
              <a:t>blynk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Make manual mode. If </a:t>
            </a:r>
            <a:r>
              <a:rPr lang="en-US" dirty="0" err="1"/>
              <a:t>blynk</a:t>
            </a:r>
            <a:r>
              <a:rPr lang="en-US" dirty="0"/>
              <a:t> button turn on the pump will turn on</a:t>
            </a:r>
          </a:p>
          <a:p>
            <a:pPr>
              <a:buFontTx/>
              <a:buChar char="-"/>
            </a:pPr>
            <a:r>
              <a:rPr lang="en-US" dirty="0"/>
              <a:t>Make automatic mode. if else statement to control the pump (turn off if sensor value above target value and vice versa)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78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3245-0B71-4278-A77E-F89E2584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07 :Dorm smart Bin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CA69C-A258-4266-A806-C03E830C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54" y="2176048"/>
            <a:ext cx="2090224" cy="20902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141EE0-D521-4B81-9991-DA7FE80EEB87}"/>
              </a:ext>
            </a:extLst>
          </p:cNvPr>
          <p:cNvCxnSpPr/>
          <p:nvPr/>
        </p:nvCxnSpPr>
        <p:spPr>
          <a:xfrm flipV="1">
            <a:off x="2223867" y="315783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2970AF-D59E-431F-ACDF-D06BF5864487}"/>
              </a:ext>
            </a:extLst>
          </p:cNvPr>
          <p:cNvCxnSpPr>
            <a:cxnSpLocks/>
          </p:cNvCxnSpPr>
          <p:nvPr/>
        </p:nvCxnSpPr>
        <p:spPr>
          <a:xfrm flipH="1">
            <a:off x="2490568" y="358726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4F26B-A54E-4E0D-82AC-DA6FAE19D340}"/>
              </a:ext>
            </a:extLst>
          </p:cNvPr>
          <p:cNvCxnSpPr/>
          <p:nvPr/>
        </p:nvCxnSpPr>
        <p:spPr>
          <a:xfrm>
            <a:off x="5112178" y="384586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233623-927A-40A4-B500-99C4B359DBDB}"/>
              </a:ext>
            </a:extLst>
          </p:cNvPr>
          <p:cNvCxnSpPr/>
          <p:nvPr/>
        </p:nvCxnSpPr>
        <p:spPr>
          <a:xfrm flipH="1" flipV="1">
            <a:off x="5261317" y="358726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880316-2C79-4D05-8B55-A29A982698DF}"/>
              </a:ext>
            </a:extLst>
          </p:cNvPr>
          <p:cNvCxnSpPr/>
          <p:nvPr/>
        </p:nvCxnSpPr>
        <p:spPr>
          <a:xfrm flipV="1">
            <a:off x="7061981" y="240243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B4ABB6-A103-49E1-A6CB-FA6AF5B841CF}"/>
              </a:ext>
            </a:extLst>
          </p:cNvPr>
          <p:cNvCxnSpPr>
            <a:cxnSpLocks/>
          </p:cNvCxnSpPr>
          <p:nvPr/>
        </p:nvCxnSpPr>
        <p:spPr>
          <a:xfrm flipH="1">
            <a:off x="7061981" y="240243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76721-39BA-4514-8455-0D78B374DB0F}"/>
              </a:ext>
            </a:extLst>
          </p:cNvPr>
          <p:cNvCxnSpPr>
            <a:cxnSpLocks/>
          </p:cNvCxnSpPr>
          <p:nvPr/>
        </p:nvCxnSpPr>
        <p:spPr>
          <a:xfrm flipH="1">
            <a:off x="7061981" y="5134707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92D1C-2980-42A8-8C3B-54A52A2C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" y="4089595"/>
            <a:ext cx="2090224" cy="2090224"/>
          </a:xfrm>
          <a:prstGeom prst="rect">
            <a:avLst/>
          </a:prstGeom>
        </p:spPr>
      </p:pic>
      <p:pic>
        <p:nvPicPr>
          <p:cNvPr id="11266" name="Picture 2" descr="HC-SR04 Ultrasonic Sonar Distance Sensor">
            <a:extLst>
              <a:ext uri="{FF2B5EF4-FFF2-40B4-BE49-F238E27FC236}">
                <a16:creationId xmlns:a16="http://schemas.microsoft.com/office/drawing/2014/main" id="{D5008300-A010-43A4-BEF5-3F2EB99E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400" y="1405229"/>
            <a:ext cx="1752601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nterfacing E18-D80NK IR Obstacle Avoidance Proximity Sensor with Arduino |  Circuit Digest">
            <a:extLst>
              <a:ext uri="{FF2B5EF4-FFF2-40B4-BE49-F238E27FC236}">
                <a16:creationId xmlns:a16="http://schemas.microsoft.com/office/drawing/2014/main" id="{F2CB0DB6-53AF-4785-A91F-ECA4B6EC9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9"/>
          <a:stretch/>
        </p:blipFill>
        <p:spPr bwMode="auto">
          <a:xfrm>
            <a:off x="10261013" y="1505499"/>
            <a:ext cx="15926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4F28E7-23BF-4ECD-9AF2-592EC83AF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713" y="5126024"/>
            <a:ext cx="1950317" cy="1950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2FE0A4-DE6B-4EA9-B93E-70A26C05E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4854" y="4089595"/>
            <a:ext cx="2992234" cy="21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5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9D26-2EBE-4585-A51E-BDFE1E1D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07 :Dorm smart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C71F5-5513-44A9-A3C8-34B4DC2A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Read proximity sensor</a:t>
            </a:r>
          </a:p>
          <a:p>
            <a:pPr>
              <a:buFontTx/>
              <a:buChar char="-"/>
            </a:pPr>
            <a:r>
              <a:rPr lang="en-US" dirty="0"/>
              <a:t>Trigger servo using proximity sensor</a:t>
            </a:r>
          </a:p>
          <a:p>
            <a:pPr>
              <a:buFontTx/>
              <a:buChar char="-"/>
            </a:pPr>
            <a:r>
              <a:rPr lang="en-US" dirty="0"/>
              <a:t>Send count number to </a:t>
            </a:r>
            <a:r>
              <a:rPr lang="en-US" dirty="0" err="1"/>
              <a:t>blynk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343947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646B-625F-4E5F-85A5-F14C90E5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 08 : Hand gesture lamp switch (</a:t>
            </a:r>
            <a:r>
              <a:rPr lang="en-US" dirty="0" err="1"/>
              <a:t>ardumeka</a:t>
            </a:r>
            <a:r>
              <a:rPr lang="en-US" dirty="0"/>
              <a:t> founder’s + SMKDT ALLSTAR expo)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A25F6-2777-4570-82FF-0C95AF3E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68" y="4594934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58CEA-6C32-471B-A496-7D882E2F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1" y="4390953"/>
            <a:ext cx="1905000" cy="1905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8611F-007E-4EEB-8E3F-E0C3C253E68A}"/>
              </a:ext>
            </a:extLst>
          </p:cNvPr>
          <p:cNvCxnSpPr>
            <a:cxnSpLocks/>
          </p:cNvCxnSpPr>
          <p:nvPr/>
        </p:nvCxnSpPr>
        <p:spPr>
          <a:xfrm flipH="1">
            <a:off x="7864755" y="5343453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B54EB43-708A-4372-AD93-4B75D9E7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490981" y="4594934"/>
            <a:ext cx="1701019" cy="17010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B54B44-33C1-49C2-9FE1-5F825B94445E}"/>
              </a:ext>
            </a:extLst>
          </p:cNvPr>
          <p:cNvCxnSpPr>
            <a:cxnSpLocks/>
          </p:cNvCxnSpPr>
          <p:nvPr/>
        </p:nvCxnSpPr>
        <p:spPr>
          <a:xfrm flipH="1">
            <a:off x="9818992" y="5500494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Laptop icon symbol on white background, vector illustration 3164221 Vector  Art at Vecteezy">
            <a:extLst>
              <a:ext uri="{FF2B5EF4-FFF2-40B4-BE49-F238E27FC236}">
                <a16:creationId xmlns:a16="http://schemas.microsoft.com/office/drawing/2014/main" id="{8196EDC3-66CB-4BCC-8559-A59D478EA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830" y="4177593"/>
            <a:ext cx="2766060" cy="27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ython logo and symbol, meaning, history, PNG">
            <a:extLst>
              <a:ext uri="{FF2B5EF4-FFF2-40B4-BE49-F238E27FC236}">
                <a16:creationId xmlns:a16="http://schemas.microsoft.com/office/drawing/2014/main" id="{B83BD729-6CDF-4E22-9148-67853E10B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2491740"/>
            <a:ext cx="2999232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5B2622-2527-423C-9B25-03B417CCDAE4}"/>
              </a:ext>
            </a:extLst>
          </p:cNvPr>
          <p:cNvCxnSpPr>
            <a:cxnSpLocks/>
          </p:cNvCxnSpPr>
          <p:nvPr/>
        </p:nvCxnSpPr>
        <p:spPr>
          <a:xfrm flipV="1">
            <a:off x="2256309" y="3146549"/>
            <a:ext cx="923321" cy="20207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B5D962-7238-49C8-AECB-9A893E02CB85}"/>
              </a:ext>
            </a:extLst>
          </p:cNvPr>
          <p:cNvCxnSpPr>
            <a:cxnSpLocks/>
          </p:cNvCxnSpPr>
          <p:nvPr/>
        </p:nvCxnSpPr>
        <p:spPr>
          <a:xfrm flipH="1">
            <a:off x="2418088" y="3575979"/>
            <a:ext cx="981349" cy="1924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76EB8B-D7B9-4A3E-B28D-AB6BA13C1FCD}"/>
              </a:ext>
            </a:extLst>
          </p:cNvPr>
          <p:cNvCxnSpPr/>
          <p:nvPr/>
        </p:nvCxnSpPr>
        <p:spPr>
          <a:xfrm>
            <a:off x="5534541" y="3834582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0FAB56-E56E-4E20-9D75-DC6E227EBBE5}"/>
              </a:ext>
            </a:extLst>
          </p:cNvPr>
          <p:cNvCxnSpPr/>
          <p:nvPr/>
        </p:nvCxnSpPr>
        <p:spPr>
          <a:xfrm flipH="1" flipV="1">
            <a:off x="5683680" y="3575979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98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5EFA-9F5C-4126-AC67-47F12051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 09 : Sundanese Jarvis (</a:t>
            </a:r>
            <a:r>
              <a:rPr lang="en-US" dirty="0" err="1"/>
              <a:t>ardumeka</a:t>
            </a:r>
            <a:r>
              <a:rPr lang="en-US" dirty="0"/>
              <a:t> founder’s expo )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AAB6E-30AE-4AAB-A715-DD855CB3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68" y="4594934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121EF-DD83-4AFE-9284-4A70889B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1" y="4390953"/>
            <a:ext cx="1905000" cy="1905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38C324-98A2-48D0-8F3F-38701C70230E}"/>
              </a:ext>
            </a:extLst>
          </p:cNvPr>
          <p:cNvCxnSpPr>
            <a:cxnSpLocks/>
          </p:cNvCxnSpPr>
          <p:nvPr/>
        </p:nvCxnSpPr>
        <p:spPr>
          <a:xfrm flipH="1">
            <a:off x="7864755" y="5343453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6D45F9-E791-484F-892B-334598877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490981" y="4594934"/>
            <a:ext cx="1701019" cy="17010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FED4E5-3254-4BAB-B5FD-CD9FF47CD436}"/>
              </a:ext>
            </a:extLst>
          </p:cNvPr>
          <p:cNvCxnSpPr>
            <a:cxnSpLocks/>
          </p:cNvCxnSpPr>
          <p:nvPr/>
        </p:nvCxnSpPr>
        <p:spPr>
          <a:xfrm flipH="1">
            <a:off x="9818992" y="5500494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Python logo and symbol, meaning, history, PNG">
            <a:extLst>
              <a:ext uri="{FF2B5EF4-FFF2-40B4-BE49-F238E27FC236}">
                <a16:creationId xmlns:a16="http://schemas.microsoft.com/office/drawing/2014/main" id="{3324936A-746E-41DA-A88A-D7D5C5A4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2491740"/>
            <a:ext cx="2999232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3BB6-7B7B-49A6-A8EF-902C94D6F46C}"/>
              </a:ext>
            </a:extLst>
          </p:cNvPr>
          <p:cNvCxnSpPr>
            <a:cxnSpLocks/>
          </p:cNvCxnSpPr>
          <p:nvPr/>
        </p:nvCxnSpPr>
        <p:spPr>
          <a:xfrm flipV="1">
            <a:off x="2506010" y="2458240"/>
            <a:ext cx="923321" cy="20207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43796-1DA3-4716-8C6D-EE66016CF9C5}"/>
              </a:ext>
            </a:extLst>
          </p:cNvPr>
          <p:cNvCxnSpPr>
            <a:cxnSpLocks/>
          </p:cNvCxnSpPr>
          <p:nvPr/>
        </p:nvCxnSpPr>
        <p:spPr>
          <a:xfrm flipH="1">
            <a:off x="2667789" y="2940063"/>
            <a:ext cx="981349" cy="1924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58D1A7-11C5-403E-A4A1-E717AE5E09CA}"/>
              </a:ext>
            </a:extLst>
          </p:cNvPr>
          <p:cNvCxnSpPr/>
          <p:nvPr/>
        </p:nvCxnSpPr>
        <p:spPr>
          <a:xfrm>
            <a:off x="5534541" y="3834582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8EF84E-722D-41A9-A03D-FDAD6F2196A9}"/>
              </a:ext>
            </a:extLst>
          </p:cNvPr>
          <p:cNvCxnSpPr/>
          <p:nvPr/>
        </p:nvCxnSpPr>
        <p:spPr>
          <a:xfrm flipH="1" flipV="1">
            <a:off x="5683680" y="3575979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Laptop icon symbol on white background, vector illustration 3164221 Vector  Art at Vecteezy">
            <a:extLst>
              <a:ext uri="{FF2B5EF4-FFF2-40B4-BE49-F238E27FC236}">
                <a16:creationId xmlns:a16="http://schemas.microsoft.com/office/drawing/2014/main" id="{2BB10F1D-EB2D-4473-B18C-BBDF9A07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492" y="4041146"/>
            <a:ext cx="2766060" cy="27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9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0C5E-6A6B-48F3-910C-15D6B2A1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Sundanese Jarvis (</a:t>
            </a:r>
            <a:r>
              <a:rPr lang="en-US" dirty="0" err="1"/>
              <a:t>ardumeka</a:t>
            </a:r>
            <a:r>
              <a:rPr lang="en-US" dirty="0"/>
              <a:t> founder’s expo 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2C34A-E449-4312-82CD-BC7F004E06C2}"/>
              </a:ext>
            </a:extLst>
          </p:cNvPr>
          <p:cNvSpPr txBox="1"/>
          <p:nvPr/>
        </p:nvSpPr>
        <p:spPr>
          <a:xfrm>
            <a:off x="4965895" y="3010487"/>
            <a:ext cx="58802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326745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C06E-6683-4D6D-818D-A6F451F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give up guys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050" name="Picture 2" descr="Keterangan foto tidak tersedia.">
            <a:extLst>
              <a:ext uri="{FF2B5EF4-FFF2-40B4-BE49-F238E27FC236}">
                <a16:creationId xmlns:a16="http://schemas.microsoft.com/office/drawing/2014/main" id="{DB06AF0E-3B4D-464C-8B7F-816E27EF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73811-055D-45D5-97C5-D0286EDD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638" y="2490849"/>
            <a:ext cx="5304662" cy="347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8589-709D-428E-BB66-D67E284D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823"/>
            <a:ext cx="10515600" cy="5658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- Metro tv award : scientific problem solving on pandemic (Vent-I ITB Team)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D42D1B-D7B1-4288-8010-F083CBA2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My achievement on electronics and IoT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C32CA-E15C-4216-93FA-969F7F1E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316" y="2279601"/>
            <a:ext cx="7481635" cy="4213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9B7E8-5C2C-475B-8444-3CA881AFA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7" r="1174" b="26154"/>
          <a:stretch/>
        </p:blipFill>
        <p:spPr>
          <a:xfrm>
            <a:off x="838200" y="2167706"/>
            <a:ext cx="3172668" cy="46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6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8713-66C7-4AF3-9D9E-D8C944D7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Teaching experience : </a:t>
            </a:r>
            <a:r>
              <a:rPr lang="en-US" sz="2800" dirty="0" err="1"/>
              <a:t>Elektronika</a:t>
            </a:r>
            <a:r>
              <a:rPr lang="en-US" sz="2800" dirty="0"/>
              <a:t> </a:t>
            </a:r>
            <a:r>
              <a:rPr lang="en-US" sz="2800" dirty="0" err="1"/>
              <a:t>Pesawat</a:t>
            </a:r>
            <a:r>
              <a:rPr lang="en-US" sz="2800" dirty="0"/>
              <a:t> Udara SMK12 Bandung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8F901-E9FC-47CB-9FA0-AF1D6647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3484"/>
            <a:ext cx="5819775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DE7AB-2F25-458F-80EE-1B33435A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7" y="1806820"/>
            <a:ext cx="51339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7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DE2A-4CE0-46D0-9497-82969206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experience : Founder </a:t>
            </a:r>
            <a:r>
              <a:rPr lang="en-US" dirty="0" err="1"/>
              <a:t>Ardumeka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AA5EF-8925-4D04-B5BC-88E28FCB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2338"/>
            <a:ext cx="3903785" cy="221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236EEE-5F5C-446C-A5D9-26041385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92" y="4642338"/>
            <a:ext cx="3907393" cy="2215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8ADEC-CF8A-4C02-8AF8-FE63A767A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261" y="2180492"/>
            <a:ext cx="3718103" cy="3670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538CB-3D36-4608-987D-CB3FAD13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537" y="1679460"/>
            <a:ext cx="4379240" cy="2479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EB366-AFB1-4D43-B6DA-36226C348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31" y="1943271"/>
            <a:ext cx="3995989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1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C153-EF9C-43A0-94E1-CC2B7D8A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192CA-E6D5-4CB4-9FD3-423C8148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63" y="1463025"/>
            <a:ext cx="9242474" cy="51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8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0FE8-E30D-4EF5-854D-A422FBB6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2CB9-4D03-48EC-BC1C-1AF16D617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0898"/>
            <a:ext cx="10515600" cy="5639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control equation for new generation ship propeller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260F3-CDEA-4523-9B8A-42889319D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084" y="2032514"/>
            <a:ext cx="4357916" cy="3187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58D6-305B-4BFD-AE70-0B74E359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14" y="1690688"/>
            <a:ext cx="5401993" cy="40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5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1046</Words>
  <Application>Microsoft Office PowerPoint</Application>
  <PresentationFormat>Widescreen</PresentationFormat>
  <Paragraphs>160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Welcome to IoT World for SMKDT STUDENT</vt:lpstr>
      <vt:lpstr>About me</vt:lpstr>
      <vt:lpstr>Ppt + source code on :</vt:lpstr>
      <vt:lpstr>My achievement on electronics and IoT World</vt:lpstr>
      <vt:lpstr>My achievement on electronics and IoT World</vt:lpstr>
      <vt:lpstr>Teaching experience : Elektronika Pesawat Udara SMK12 Bandung</vt:lpstr>
      <vt:lpstr>Teaching experience : Founder Ardumeka</vt:lpstr>
      <vt:lpstr>Current Project</vt:lpstr>
      <vt:lpstr>Current projects</vt:lpstr>
      <vt:lpstr>PowerPoint Presentation</vt:lpstr>
      <vt:lpstr>What is IoT</vt:lpstr>
      <vt:lpstr>What is Blynk app </vt:lpstr>
      <vt:lpstr>What is Arduino Ide</vt:lpstr>
      <vt:lpstr>Install COM driver</vt:lpstr>
      <vt:lpstr>Install ESP32 board library</vt:lpstr>
      <vt:lpstr>Install Blynk library arduino</vt:lpstr>
      <vt:lpstr>Basic Instruction (analog &amp; digital read&amp;write)</vt:lpstr>
      <vt:lpstr>PowerPoint Presentation</vt:lpstr>
      <vt:lpstr>Analog Read</vt:lpstr>
      <vt:lpstr>trap </vt:lpstr>
      <vt:lpstr>Analog Write (ESP32)</vt:lpstr>
      <vt:lpstr>Analog Write (Arduino microcontroller)</vt:lpstr>
      <vt:lpstr>Digital write </vt:lpstr>
      <vt:lpstr>Digital read</vt:lpstr>
      <vt:lpstr>Blynk integration code (turn on off lamp from android)</vt:lpstr>
      <vt:lpstr>SMKDT’s IoT Expo #1 (May’22)</vt:lpstr>
      <vt:lpstr>Stand 01 : Dorm Smart lamp</vt:lpstr>
      <vt:lpstr>Stand 01 : Dorm Smart lamp</vt:lpstr>
      <vt:lpstr>Stand 02 : Dorm windows smart security system</vt:lpstr>
      <vt:lpstr>PowerPoint Presentation</vt:lpstr>
      <vt:lpstr>Stand 02 : Dorm windows smart security system</vt:lpstr>
      <vt:lpstr>Stand 03 : Dorm smart water heater</vt:lpstr>
      <vt:lpstr>Stand 03 : Dorm smart water heater</vt:lpstr>
      <vt:lpstr>Optional  :</vt:lpstr>
      <vt:lpstr>Stand 04 :Dorm smart Fan</vt:lpstr>
      <vt:lpstr>Stand 04 :Dorm smart Fan</vt:lpstr>
      <vt:lpstr>PowerPoint Presentation</vt:lpstr>
      <vt:lpstr>Stand 05 : Dorm Smart garden</vt:lpstr>
      <vt:lpstr>Stand 05 : Dorm Smart garden</vt:lpstr>
      <vt:lpstr>Stand 06 : Dorm smart water fill </vt:lpstr>
      <vt:lpstr>Stand 06 : Dorm smart water fill </vt:lpstr>
      <vt:lpstr>Stand 07 :Dorm smart Bin </vt:lpstr>
      <vt:lpstr>Stand 07 :Dorm smart Bin</vt:lpstr>
      <vt:lpstr>Stand 08 : Hand gesture lamp switch (ardumeka founder’s + SMKDT ALLSTAR expo)</vt:lpstr>
      <vt:lpstr>Stand 09 : Sundanese Jarvis (ardumeka founder’s expo )  </vt:lpstr>
      <vt:lpstr> Sundanese Jarvis (ardumeka founder’s expo ) </vt:lpstr>
      <vt:lpstr>Never give up guys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IoT World</dc:title>
  <dc:creator>User</dc:creator>
  <cp:lastModifiedBy>User</cp:lastModifiedBy>
  <cp:revision>145</cp:revision>
  <dcterms:created xsi:type="dcterms:W3CDTF">2022-03-12T07:24:20Z</dcterms:created>
  <dcterms:modified xsi:type="dcterms:W3CDTF">2022-03-18T10:26:42Z</dcterms:modified>
</cp:coreProperties>
</file>